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23"/>
  </p:notesMasterIdLst>
  <p:sldIdLst>
    <p:sldId id="1865" r:id="rId5"/>
    <p:sldId id="1874" r:id="rId6"/>
    <p:sldId id="1846" r:id="rId7"/>
    <p:sldId id="1845" r:id="rId8"/>
    <p:sldId id="1867" r:id="rId9"/>
    <p:sldId id="1866" r:id="rId10"/>
    <p:sldId id="1863" r:id="rId11"/>
    <p:sldId id="1873" r:id="rId12"/>
    <p:sldId id="1849" r:id="rId13"/>
    <p:sldId id="1851" r:id="rId14"/>
    <p:sldId id="1872" r:id="rId15"/>
    <p:sldId id="1869" r:id="rId16"/>
    <p:sldId id="1871" r:id="rId17"/>
    <p:sldId id="1870" r:id="rId18"/>
    <p:sldId id="1852" r:id="rId19"/>
    <p:sldId id="1858" r:id="rId20"/>
    <p:sldId id="1859" r:id="rId21"/>
    <p:sldId id="1860" r:id="rId2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5"/>
    <a:srgbClr val="007788"/>
    <a:srgbClr val="297C2A"/>
    <a:srgbClr val="FE4387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>
        <p:scale>
          <a:sx n="75" d="100"/>
          <a:sy n="75" d="100"/>
        </p:scale>
        <p:origin x="974" y="144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55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490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2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9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43A5AC0-459E-4425-91E3-48F0DAB26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7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43A5AC0-459E-4425-91E3-48F0DAB26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9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9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98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3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Green, red, cream retro pattern">
            <a:extLst>
              <a:ext uri="{FF2B5EF4-FFF2-40B4-BE49-F238E27FC236}">
                <a16:creationId xmlns:a16="http://schemas.microsoft.com/office/drawing/2014/main" id="{39AF7B97-995A-47D8-A226-4ABFE68735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28239"/>
            <a:ext cx="12192000" cy="1857205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7" name="Picture Placeholder 5" descr="Green, red, cream retro pattern">
            <a:extLst>
              <a:ext uri="{FF2B5EF4-FFF2-40B4-BE49-F238E27FC236}">
                <a16:creationId xmlns:a16="http://schemas.microsoft.com/office/drawing/2014/main" id="{69B7D11F-88A6-42D7-A19F-F92335A88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82F22A80-7262-4162-819F-901527676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9486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Green, cream retro pattern">
            <a:extLst>
              <a:ext uri="{FF2B5EF4-FFF2-40B4-BE49-F238E27FC236}">
                <a16:creationId xmlns:a16="http://schemas.microsoft.com/office/drawing/2014/main" id="{349EEAC2-0280-42EF-838F-69C95B3E3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CC0B9-F174-4BEA-B4A2-17F39F974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2"/>
            <a:ext cx="5334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tabLst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4465637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FDDA82F-94AF-4CBF-BC42-3D4424F99D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r="796"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46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1111648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276AE57A-004D-45B8-95EB-CEA4D8CD0000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62000" y="2608489"/>
            <a:ext cx="10668000" cy="280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Insert table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B43CF6D1-C215-4BC5-A94D-34A76C668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2CD66B6-E890-4F96-911F-4C1A63815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822457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830F1EE-0A1B-434F-BF70-A0FE7F06E4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2000" y="2330184"/>
            <a:ext cx="10668000" cy="335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2762B055-BD55-4A27-8FA1-A5004FDF1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19386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7" descr="Green, red, cream retro pattern">
            <a:extLst>
              <a:ext uri="{FF2B5EF4-FFF2-40B4-BE49-F238E27FC236}">
                <a16:creationId xmlns:a16="http://schemas.microsoft.com/office/drawing/2014/main" id="{B8C3AB2E-C4EE-469C-A28C-E7784C3A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Red, cream retro pattern">
            <a:extLst>
              <a:ext uri="{FF2B5EF4-FFF2-40B4-BE49-F238E27FC236}">
                <a16:creationId xmlns:a16="http://schemas.microsoft.com/office/drawing/2014/main" id="{073EE772-C63B-49B0-A0AC-2335418416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88" r:id="rId4"/>
    <p:sldLayoutId id="2147483704" r:id="rId5"/>
    <p:sldLayoutId id="2147483701" r:id="rId6"/>
    <p:sldLayoutId id="2147483691" r:id="rId7"/>
    <p:sldLayoutId id="2147483702" r:id="rId8"/>
    <p:sldLayoutId id="2147483703" r:id="rId9"/>
    <p:sldLayoutId id="214748369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urbo.build/pack" TargetMode="External"/><Relationship Id="rId3" Type="http://schemas.openxmlformats.org/officeDocument/2006/relationships/hyperlink" Target="https://www.youtube.com/@letsgetrusty" TargetMode="External"/><Relationship Id="rId7" Type="http://schemas.openxmlformats.org/officeDocument/2006/relationships/hyperlink" Target="https://deno.com/" TargetMode="External"/><Relationship Id="rId2" Type="http://schemas.openxmlformats.org/officeDocument/2006/relationships/hyperlink" Target="https://doc.rust-lang.org/stable/book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oxc-project.github.io/" TargetMode="External"/><Relationship Id="rId11" Type="http://schemas.openxmlformats.org/officeDocument/2006/relationships/image" Target="../media/image26.png"/><Relationship Id="rId5" Type="http://schemas.openxmlformats.org/officeDocument/2006/relationships/hyperlink" Target="https://www.youtube.com/watch?v=2hXNd6x9sZs&amp;t" TargetMode="External"/><Relationship Id="rId10" Type="http://schemas.openxmlformats.org/officeDocument/2006/relationships/hyperlink" Target="https://tauri.app/" TargetMode="External"/><Relationship Id="rId4" Type="http://schemas.openxmlformats.org/officeDocument/2006/relationships/hyperlink" Target="https://www.youtube.com/watch?v=BpPEoZW5IiY&amp;t" TargetMode="External"/><Relationship Id="rId9" Type="http://schemas.openxmlformats.org/officeDocument/2006/relationships/hyperlink" Target="https://github.com/HigherOrderCO/Ben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st-lang.org/tools/insta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damletanmay/intro-to-rust" TargetMode="External"/><Relationship Id="rId4" Type="http://schemas.openxmlformats.org/officeDocument/2006/relationships/hyperlink" Target="https://play.rust-lang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37666"/>
            <a:ext cx="12192000" cy="1857205"/>
          </a:xfrm>
        </p:spPr>
        <p:txBody>
          <a:bodyPr anchor="ctr">
            <a:noAutofit/>
          </a:bodyPr>
          <a:lstStyle/>
          <a:p>
            <a:r>
              <a:rPr lang="en-US" altLang="en-US" dirty="0">
                <a:solidFill>
                  <a:schemeClr val="accent3"/>
                </a:solidFill>
              </a:rPr>
              <a:t>Introduction to Rust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46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Rust Demo – Create A Binary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07727"/>
            <a:ext cx="10668000" cy="2564652"/>
          </a:xfrm>
        </p:spPr>
        <p:txBody>
          <a:bodyPr vert="horz" wrap="square" lIns="91440" tIns="0" rIns="9144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Create a new binary or whatever via </a:t>
            </a:r>
            <a:r>
              <a:rPr lang="en-US" altLang="en-US" b="1" dirty="0"/>
              <a:t>cargo new [</a:t>
            </a:r>
            <a:r>
              <a:rPr lang="en-US" altLang="en-US" b="1" dirty="0" err="1"/>
              <a:t>name_of_the_binary</a:t>
            </a:r>
            <a:r>
              <a:rPr lang="en-US" altLang="en-US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Run Via </a:t>
            </a:r>
            <a:r>
              <a:rPr lang="en-US" altLang="en-US" b="1" dirty="0"/>
              <a:t>cargo run main.rs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Without cargo, we can also use </a:t>
            </a:r>
            <a:r>
              <a:rPr lang="en-US" altLang="en-US" b="1" dirty="0" err="1"/>
              <a:t>rustc</a:t>
            </a:r>
            <a:r>
              <a:rPr lang="en-US" altLang="en-US" b="1" dirty="0"/>
              <a:t> [</a:t>
            </a:r>
            <a:r>
              <a:rPr lang="en-US" altLang="en-US" b="1" dirty="0" err="1"/>
              <a:t>filename.extension</a:t>
            </a:r>
            <a:r>
              <a:rPr lang="en-US" altLang="en-US" b="1" dirty="0"/>
              <a:t>]</a:t>
            </a:r>
          </a:p>
        </p:txBody>
      </p:sp>
      <p:pic>
        <p:nvPicPr>
          <p:cNvPr id="1026" name="Picture 2" descr="Rust : r/ProgrammerHumor">
            <a:extLst>
              <a:ext uri="{FF2B5EF4-FFF2-40B4-BE49-F238E27FC236}">
                <a16:creationId xmlns:a16="http://schemas.microsoft.com/office/drawing/2014/main" id="{03B5D758-7D09-3802-4958-A68E941A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56" y="1902568"/>
            <a:ext cx="3959157" cy="395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08574"/>
            <a:ext cx="10591800" cy="646332"/>
          </a:xfrm>
        </p:spPr>
        <p:txBody>
          <a:bodyPr/>
          <a:lstStyle/>
          <a:p>
            <a:r>
              <a:rPr lang="en-US" dirty="0"/>
              <a:t>Ownership and Borrowing, Borrow Checker</a:t>
            </a:r>
          </a:p>
        </p:txBody>
      </p:sp>
      <p:pic>
        <p:nvPicPr>
          <p:cNvPr id="1026" name="Picture 2" descr="Borrowing Money - When and how to do it right - Hunter Lending Solutions">
            <a:extLst>
              <a:ext uri="{FF2B5EF4-FFF2-40B4-BE49-F238E27FC236}">
                <a16:creationId xmlns:a16="http://schemas.microsoft.com/office/drawing/2014/main" id="{96F606B0-C1E4-2DE6-9F76-5C989B557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7" y="1632697"/>
            <a:ext cx="4960951" cy="3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trade offer from Rust - Imgflip">
            <a:extLst>
              <a:ext uri="{FF2B5EF4-FFF2-40B4-BE49-F238E27FC236}">
                <a16:creationId xmlns:a16="http://schemas.microsoft.com/office/drawing/2014/main" id="{381351ED-C327-7A90-82D4-55F03D01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23" y="1154906"/>
            <a:ext cx="4251684" cy="55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14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07727"/>
            <a:ext cx="10668000" cy="4148355"/>
          </a:xfrm>
        </p:spPr>
        <p:txBody>
          <a:bodyPr vert="horz" wrap="square" lIns="91440" tIns="0" rIns="91440" bIns="0" rtlCol="0" anchor="t">
            <a:noAutofit/>
          </a:bodyPr>
          <a:lstStyle/>
          <a:p>
            <a:r>
              <a:rPr lang="en-US" altLang="en-US" dirty="0"/>
              <a:t>let, const to define your variables</a:t>
            </a:r>
          </a:p>
          <a:p>
            <a:r>
              <a:rPr lang="en-US" altLang="en-US" dirty="0"/>
              <a:t>mut keyword to add mutability</a:t>
            </a:r>
          </a:p>
          <a:p>
            <a:endParaRPr lang="en-US" altLang="en-US" dirty="0"/>
          </a:p>
          <a:p>
            <a:r>
              <a:rPr lang="en-US" altLang="en-US" dirty="0"/>
              <a:t>Stack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i8 – i128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f16 – f128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char, str, bool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u8 – u128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Tuple, Array</a:t>
            </a:r>
          </a:p>
          <a:p>
            <a:endParaRPr lang="en-US" altLang="en-US" dirty="0"/>
          </a:p>
          <a:p>
            <a:r>
              <a:rPr lang="en-US" altLang="en-US" dirty="0"/>
              <a:t>Heap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Option, Result</a:t>
            </a:r>
          </a:p>
        </p:txBody>
      </p:sp>
      <p:pic>
        <p:nvPicPr>
          <p:cNvPr id="9218" name="Picture 2" descr="introrust">
            <a:extLst>
              <a:ext uri="{FF2B5EF4-FFF2-40B4-BE49-F238E27FC236}">
                <a16:creationId xmlns:a16="http://schemas.microsoft.com/office/drawing/2014/main" id="{9320745C-4F8F-99A4-2B1D-52EF31B8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63" y="2243407"/>
            <a:ext cx="2890737" cy="34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've been learning Rust for 3 days and this is my first impression ...">
            <a:extLst>
              <a:ext uri="{FF2B5EF4-FFF2-40B4-BE49-F238E27FC236}">
                <a16:creationId xmlns:a16="http://schemas.microsoft.com/office/drawing/2014/main" id="{2E091784-0147-596D-BF1F-4B6E6863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92" y="752538"/>
            <a:ext cx="5264114" cy="299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24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Loop, While Loop, For Loop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07727"/>
            <a:ext cx="10668000" cy="4148355"/>
          </a:xfrm>
        </p:spPr>
        <p:txBody>
          <a:bodyPr vert="horz" wrap="square" lIns="91440" tIns="0" rIns="91440" bIns="0" rtlCol="0" anchor="t">
            <a:noAutofit/>
          </a:bodyPr>
          <a:lstStyle/>
          <a:p>
            <a:r>
              <a:rPr lang="en-US" altLang="en-US" dirty="0"/>
              <a:t>loop {}</a:t>
            </a:r>
          </a:p>
          <a:p>
            <a:endParaRPr lang="en-US" altLang="en-US" dirty="0"/>
          </a:p>
          <a:p>
            <a:r>
              <a:rPr lang="en-US" altLang="en-US" dirty="0"/>
              <a:t>while {}</a:t>
            </a:r>
          </a:p>
          <a:p>
            <a:endParaRPr lang="en-US" altLang="en-US" dirty="0"/>
          </a:p>
          <a:p>
            <a:r>
              <a:rPr lang="en-US" altLang="en-US" dirty="0"/>
              <a:t>for </a:t>
            </a:r>
            <a:r>
              <a:rPr lang="en-US" altLang="en-US" dirty="0" err="1"/>
              <a:t>i</a:t>
            </a:r>
            <a:r>
              <a:rPr lang="en-US" altLang="en-US" dirty="0"/>
              <a:t> in 1..100{}</a:t>
            </a:r>
          </a:p>
        </p:txBody>
      </p:sp>
      <p:pic>
        <p:nvPicPr>
          <p:cNvPr id="1028" name="Picture 4" descr="GitHub - rochacbruno/rust_memes: The best memes and stickers about # ...">
            <a:extLst>
              <a:ext uri="{FF2B5EF4-FFF2-40B4-BE49-F238E27FC236}">
                <a16:creationId xmlns:a16="http://schemas.microsoft.com/office/drawing/2014/main" id="{7AF8A027-BC57-50B1-1F55-2D4301D54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375" y="715964"/>
            <a:ext cx="3270115" cy="327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2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Functions, Structs, Tuple Structs, Enums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07727"/>
            <a:ext cx="10668000" cy="4148355"/>
          </a:xfrm>
        </p:spPr>
        <p:txBody>
          <a:bodyPr vert="horz" wrap="square" lIns="91440" tIns="0" rIns="91440" bIns="0" rtlCol="0" anchor="t">
            <a:noAutofit/>
          </a:bodyPr>
          <a:lstStyle/>
          <a:p>
            <a:r>
              <a:rPr lang="en-US" altLang="en-US" dirty="0" err="1"/>
              <a:t>fn</a:t>
            </a:r>
            <a:r>
              <a:rPr lang="en-US" altLang="en-US" dirty="0"/>
              <a:t> name() -&gt; return type {</a:t>
            </a:r>
          </a:p>
          <a:p>
            <a:r>
              <a:rPr lang="en-US" altLang="en-US" dirty="0"/>
              <a:t>}</a:t>
            </a:r>
          </a:p>
          <a:p>
            <a:endParaRPr lang="en-US" altLang="en-US" dirty="0"/>
          </a:p>
          <a:p>
            <a:r>
              <a:rPr lang="en-US" altLang="en-US" dirty="0"/>
              <a:t>struct name{</a:t>
            </a:r>
          </a:p>
          <a:p>
            <a:r>
              <a:rPr lang="en-US" altLang="en-US" dirty="0"/>
              <a:t>….</a:t>
            </a:r>
          </a:p>
          <a:p>
            <a:r>
              <a:rPr lang="en-US" altLang="en-US" dirty="0"/>
              <a:t>}</a:t>
            </a:r>
          </a:p>
          <a:p>
            <a:endParaRPr lang="en-US" altLang="en-US" dirty="0"/>
          </a:p>
          <a:p>
            <a:r>
              <a:rPr lang="en-US" altLang="en-US" dirty="0"/>
              <a:t>struct name(){}</a:t>
            </a:r>
          </a:p>
          <a:p>
            <a:endParaRPr lang="en-US" altLang="en-US" dirty="0"/>
          </a:p>
          <a:p>
            <a:r>
              <a:rPr lang="en-US" altLang="en-US" dirty="0" err="1"/>
              <a:t>enum</a:t>
            </a:r>
            <a:r>
              <a:rPr lang="en-US" altLang="en-US" dirty="0"/>
              <a:t> name {</a:t>
            </a:r>
          </a:p>
          <a:p>
            <a:r>
              <a:rPr lang="en-US" altLang="en-US" dirty="0"/>
              <a:t>…</a:t>
            </a:r>
          </a:p>
          <a:p>
            <a:r>
              <a:rPr lang="en-US" altLang="en-US" dirty="0"/>
              <a:t>}</a:t>
            </a:r>
          </a:p>
        </p:txBody>
      </p:sp>
      <p:pic>
        <p:nvPicPr>
          <p:cNvPr id="13314" name="Picture 2" descr="GitHub - rochacbruno/rust_memes: The best memes and stickers about # ...">
            <a:extLst>
              <a:ext uri="{FF2B5EF4-FFF2-40B4-BE49-F238E27FC236}">
                <a16:creationId xmlns:a16="http://schemas.microsoft.com/office/drawing/2014/main" id="{2C842CA0-3241-9315-3CED-E3983CE9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11" y="1507727"/>
            <a:ext cx="3542489" cy="354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2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81" y="258763"/>
            <a:ext cx="10927237" cy="1122264"/>
          </a:xfrm>
        </p:spPr>
        <p:txBody>
          <a:bodyPr>
            <a:normAutofit fontScale="90000"/>
          </a:bodyPr>
          <a:lstStyle/>
          <a:p>
            <a:r>
              <a:rPr lang="en-US" dirty="0"/>
              <a:t>Why Rust though ? </a:t>
            </a:r>
            <a:br>
              <a:rPr lang="en-US" dirty="0"/>
            </a:br>
            <a:r>
              <a:rPr lang="en-US" dirty="0"/>
              <a:t>Why not C, C++, Java or python ?</a:t>
            </a:r>
          </a:p>
        </p:txBody>
      </p:sp>
      <p:pic>
        <p:nvPicPr>
          <p:cNvPr id="2050" name="Picture 2" descr="Rust vs. C : r/Officespacememes">
            <a:extLst>
              <a:ext uri="{FF2B5EF4-FFF2-40B4-BE49-F238E27FC236}">
                <a16:creationId xmlns:a16="http://schemas.microsoft.com/office/drawing/2014/main" id="{2CA310FD-3BDD-4FF1-AE3C-615A535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35" y="1381027"/>
            <a:ext cx="4339916" cy="54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813447"/>
            <a:ext cx="9141397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Conclusion</a:t>
            </a:r>
          </a:p>
        </p:txBody>
      </p:sp>
      <p:pic>
        <p:nvPicPr>
          <p:cNvPr id="7170" name="Picture 2" descr="GitHub - rochacbruno/rust_memes: The best memes and stickers about # ...">
            <a:extLst>
              <a:ext uri="{FF2B5EF4-FFF2-40B4-BE49-F238E27FC236}">
                <a16:creationId xmlns:a16="http://schemas.microsoft.com/office/drawing/2014/main" id="{97644BCD-EDE1-27ED-82F7-D585B622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52" y="3429000"/>
            <a:ext cx="3268494" cy="326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0++ Rust Memes Reddit - Factory Memes">
            <a:extLst>
              <a:ext uri="{FF2B5EF4-FFF2-40B4-BE49-F238E27FC236}">
                <a16:creationId xmlns:a16="http://schemas.microsoft.com/office/drawing/2014/main" id="{244921B0-4AEB-F14D-4315-2F2C6E9A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441" y="0"/>
            <a:ext cx="4023559" cy="31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 love, Memes - Imgflip">
            <a:extLst>
              <a:ext uri="{FF2B5EF4-FFF2-40B4-BE49-F238E27FC236}">
                <a16:creationId xmlns:a16="http://schemas.microsoft.com/office/drawing/2014/main" id="{0CDC4F44-A961-3056-AB06-349980C1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149601" cy="417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813447"/>
            <a:ext cx="9141397" cy="615553"/>
          </a:xfrm>
        </p:spPr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en-US" dirty="0"/>
              <a:t> answers</a:t>
            </a:r>
          </a:p>
        </p:txBody>
      </p: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71492755-D0F8-76AF-3601-52BD62DA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791" y="415444"/>
            <a:ext cx="3874416" cy="217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EA6602-30A1-4051-A288-1510D0F0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395451"/>
            <a:ext cx="6477000" cy="632072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16BC9-7937-4417-B232-1B37F4796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2" y="1292256"/>
            <a:ext cx="6477000" cy="4953001"/>
          </a:xfrm>
        </p:spPr>
        <p:txBody>
          <a:bodyPr/>
          <a:lstStyle/>
          <a:p>
            <a:r>
              <a:rPr lang="en-US" altLang="en-US" sz="1600" dirty="0"/>
              <a:t>What now ?</a:t>
            </a:r>
          </a:p>
          <a:p>
            <a:r>
              <a:rPr lang="en-US" altLang="en-US" sz="1600" dirty="0"/>
              <a:t>Resources to Learn Rust</a:t>
            </a:r>
          </a:p>
          <a:p>
            <a:r>
              <a:rPr lang="en-US" altLang="en-US" sz="1600" dirty="0">
                <a:hlinkClick r:id="rId2"/>
              </a:rPr>
              <a:t>https://doc.rust-lang.org/stable/book/</a:t>
            </a:r>
            <a:endParaRPr lang="en-US" altLang="en-US" sz="1600" dirty="0"/>
          </a:p>
          <a:p>
            <a:r>
              <a:rPr lang="en-US" altLang="en-US" sz="1600" dirty="0">
                <a:hlinkClick r:id="rId3"/>
              </a:rPr>
              <a:t>https://www.youtube.com/@letsgetrusty</a:t>
            </a:r>
            <a:endParaRPr lang="en-US" altLang="en-US" sz="1600" dirty="0"/>
          </a:p>
          <a:p>
            <a:r>
              <a:rPr lang="en-US" altLang="en-US" sz="1600" dirty="0">
                <a:hlinkClick r:id="rId4"/>
              </a:rPr>
              <a:t>https://www.youtube.com/watch?v=BpPEoZW5IiY&amp;t</a:t>
            </a:r>
            <a:endParaRPr lang="en-US" altLang="en-US" sz="1600" dirty="0"/>
          </a:p>
          <a:p>
            <a:r>
              <a:rPr lang="en-US" altLang="en-US" sz="1600" dirty="0">
                <a:hlinkClick r:id="rId5"/>
              </a:rPr>
              <a:t>https://www.youtube.com/watch?v=2hXNd6x9sZs&amp;t</a:t>
            </a:r>
            <a:endParaRPr lang="en-US" altLang="en-US" sz="1600" dirty="0"/>
          </a:p>
          <a:p>
            <a:r>
              <a:rPr lang="en-US" altLang="en-US" sz="1600" dirty="0"/>
              <a:t>Check out some stuff made in Rust</a:t>
            </a:r>
          </a:p>
          <a:p>
            <a:r>
              <a:rPr lang="en-US" altLang="en-US" sz="1600" dirty="0">
                <a:hlinkClick r:id="rId6"/>
              </a:rPr>
              <a:t>https://oxc-project.github.io/</a:t>
            </a:r>
            <a:endParaRPr lang="en-US" altLang="en-US" sz="1600" dirty="0"/>
          </a:p>
          <a:p>
            <a:r>
              <a:rPr lang="en-US" altLang="en-US" sz="1600" dirty="0">
                <a:hlinkClick r:id="rId7"/>
              </a:rPr>
              <a:t>https://deno.com/</a:t>
            </a:r>
            <a:endParaRPr lang="en-US" altLang="en-US" sz="1600" dirty="0"/>
          </a:p>
          <a:p>
            <a:r>
              <a:rPr lang="en-US" altLang="en-US" sz="1600" dirty="0">
                <a:hlinkClick r:id="rId8"/>
              </a:rPr>
              <a:t>https://turbo.build/pack</a:t>
            </a:r>
            <a:endParaRPr lang="en-US" altLang="en-US" sz="1600" dirty="0"/>
          </a:p>
          <a:p>
            <a:r>
              <a:rPr lang="en-US" altLang="en-US" sz="1600" dirty="0">
                <a:hlinkClick r:id="rId9"/>
              </a:rPr>
              <a:t>https://github.com/HigherOrderCO/Bend</a:t>
            </a:r>
            <a:endParaRPr lang="en-US" altLang="en-US" sz="1600" dirty="0"/>
          </a:p>
          <a:p>
            <a:r>
              <a:rPr lang="en-US" altLang="en-US" sz="1600" dirty="0">
                <a:hlinkClick r:id="rId10"/>
              </a:rPr>
              <a:t>https://tauri.app/</a:t>
            </a:r>
            <a:endParaRPr lang="en-US" sz="1600" dirty="0"/>
          </a:p>
        </p:txBody>
      </p:sp>
      <p:pic>
        <p:nvPicPr>
          <p:cNvPr id="11266" name="Picture 2" descr="Learning Rust - ProgrammerHumor.io">
            <a:extLst>
              <a:ext uri="{FF2B5EF4-FFF2-40B4-BE49-F238E27FC236}">
                <a16:creationId xmlns:a16="http://schemas.microsoft.com/office/drawing/2014/main" id="{E3BDAF3E-5CBF-7919-1ED4-57E16A5A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787"/>
            <a:ext cx="4460532" cy="43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8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37666"/>
            <a:ext cx="12192000" cy="1857205"/>
          </a:xfrm>
        </p:spPr>
        <p:txBody>
          <a:bodyPr anchor="ctr">
            <a:noAutofit/>
          </a:bodyPr>
          <a:lstStyle/>
          <a:p>
            <a:r>
              <a:rPr lang="en-US" altLang="en-US" sz="3600" dirty="0">
                <a:solidFill>
                  <a:schemeClr val="accent3"/>
                </a:solidFill>
              </a:rPr>
              <a:t>Not Sponsored or affiliated with or approved by </a:t>
            </a:r>
            <a:br>
              <a:rPr lang="en-US" altLang="en-US" sz="3600" dirty="0">
                <a:solidFill>
                  <a:schemeClr val="accent3"/>
                </a:solidFill>
              </a:rPr>
            </a:br>
            <a:r>
              <a:rPr lang="en-US" altLang="en-US" sz="3600" dirty="0">
                <a:solidFill>
                  <a:schemeClr val="accent3"/>
                </a:solidFill>
              </a:rPr>
              <a:t>The Rust Foundation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474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/>
              <a:t>To Learn Rust Obviously (That’s why you’re here, [hopefully])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What is Rust ?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How Rust Works ?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Rust Features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Rust Hands-on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Why Rust ?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379914"/>
            <a:ext cx="9141397" cy="1231106"/>
          </a:xfrm>
        </p:spPr>
        <p:txBody>
          <a:bodyPr/>
          <a:lstStyle/>
          <a:p>
            <a:r>
              <a:rPr lang="en-US" dirty="0"/>
              <a:t>Install Rust, Clone Repo, </a:t>
            </a:r>
            <a:br>
              <a:rPr lang="en-US" dirty="0"/>
            </a:br>
            <a:r>
              <a:rPr lang="en-US" dirty="0"/>
              <a:t>Install VS Code Extensions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https://www.rust-lang.org/tools/install</a:t>
            </a:r>
            <a:r>
              <a:rPr lang="en-US" dirty="0"/>
              <a:t> |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https://play.rust-lang.org/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Repo Link: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https://github.com/damletanmay/intro-to-rust</a:t>
            </a:r>
            <a:endParaRPr lang="en-US" dirty="0"/>
          </a:p>
          <a:p>
            <a:endParaRPr lang="en-US" dirty="0"/>
          </a:p>
          <a:p>
            <a:r>
              <a:rPr lang="en-US" dirty="0"/>
              <a:t>rust-analyzer, Cargo Scripts, Code LLDB, crates</a:t>
            </a:r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 dirty="0"/>
              <a:t>Terminologies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4999"/>
            <a:ext cx="6477000" cy="4118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ABI (Application Binary Interface)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Library Crate, Binary Crate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Garbage Collector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Mutability, Immutability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Memory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Stack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Heap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68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10" name="Group 85">
            <a:extLst>
              <a:ext uri="{FF2B5EF4-FFF2-40B4-BE49-F238E27FC236}">
                <a16:creationId xmlns:a16="http://schemas.microsoft.com/office/drawing/2014/main" id="{4188BEB4-7150-407C-A6C8-E43F0978AEB8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27574928"/>
              </p:ext>
            </p:extLst>
          </p:nvPr>
        </p:nvGraphicFramePr>
        <p:xfrm>
          <a:off x="3277919" y="1362296"/>
          <a:ext cx="7179312" cy="3686781"/>
        </p:xfrm>
        <a:graphic>
          <a:graphicData uri="http://schemas.openxmlformats.org/drawingml/2006/table">
            <a:tbl>
              <a:tblPr firstRow="1"/>
              <a:tblGrid>
                <a:gridCol w="1794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828">
                  <a:extLst>
                    <a:ext uri="{9D8B030D-6E8A-4147-A177-3AD203B41FA5}">
                      <a16:colId xmlns:a16="http://schemas.microsoft.com/office/drawing/2014/main" val="2690128591"/>
                    </a:ext>
                  </a:extLst>
                </a:gridCol>
                <a:gridCol w="1794828">
                  <a:extLst>
                    <a:ext uri="{9D8B030D-6E8A-4147-A177-3AD203B41FA5}">
                      <a16:colId xmlns:a16="http://schemas.microsoft.com/office/drawing/2014/main" val="2802771371"/>
                    </a:ext>
                  </a:extLst>
                </a:gridCol>
                <a:gridCol w="1794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3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Origins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Mozilla Support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Evolution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Rust Foundation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2006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2009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2012-2020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9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Graydon Hoare’s Personal Project</a:t>
                      </a:r>
                    </a:p>
                  </a:txBody>
                  <a:tcPr marT="18288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Servo Browser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 System changes, Removing Garbage Collector, yada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yada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yada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AWS, Facebook, Google, Microsoft, Huawei, Mozilla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 descr="The Rust programming language wants to expand its reach - SD Times">
            <a:extLst>
              <a:ext uri="{FF2B5EF4-FFF2-40B4-BE49-F238E27FC236}">
                <a16:creationId xmlns:a16="http://schemas.microsoft.com/office/drawing/2014/main" id="{409E7D90-E3ED-E0DC-2578-2BC6CD15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9" y="2214794"/>
            <a:ext cx="1981785" cy="19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59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004F6-2668-4FC1-838D-4ECB627E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2"/>
            <a:ext cx="5334000" cy="1189038"/>
          </a:xfrm>
        </p:spPr>
        <p:txBody>
          <a:bodyPr/>
          <a:lstStyle/>
          <a:p>
            <a:r>
              <a:rPr lang="en-US" dirty="0"/>
              <a:t>What is Rust ?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algn="just">
              <a:lnSpc>
                <a:spcPct val="1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A Systems Programming Language which </a:t>
            </a:r>
            <a:r>
              <a:rPr lang="en-US" b="0" i="0" dirty="0">
                <a:solidFill>
                  <a:srgbClr val="000000"/>
                </a:solidFill>
                <a:effectLst/>
                <a:cs typeface="Calibri"/>
              </a:rPr>
              <a:t>ensures memory safety, concurrency, type safety, concurrency without race conditions and is blazingly fast.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Most loved programming language on stack overflow survey since 2016.</a:t>
            </a:r>
            <a:endParaRPr lang="en-US" b="0" i="0" dirty="0">
              <a:solidFill>
                <a:srgbClr val="000000"/>
              </a:solidFill>
              <a:effectLst/>
              <a:cs typeface="Calibri"/>
            </a:endParaRP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You’ll kind of understand what it is by the end of the session (hopefully hehew)</a:t>
            </a:r>
            <a:endParaRPr lang="en-US" b="0" i="0" dirty="0">
              <a:solidFill>
                <a:srgbClr val="000000"/>
              </a:solidFill>
              <a:effectLst/>
              <a:cs typeface="Calibri"/>
            </a:endParaRPr>
          </a:p>
        </p:txBody>
      </p:sp>
      <p:pic>
        <p:nvPicPr>
          <p:cNvPr id="8194" name="Picture 2" descr="Why Safe Programming Matters and Why a Language Like Rust Matters ...">
            <a:extLst>
              <a:ext uri="{FF2B5EF4-FFF2-40B4-BE49-F238E27FC236}">
                <a16:creationId xmlns:a16="http://schemas.microsoft.com/office/drawing/2014/main" id="{8DED20FA-A423-C9B6-5632-E615EBF9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483" y="1430569"/>
            <a:ext cx="540765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004F6-2668-4FC1-838D-4ECB627E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2"/>
            <a:ext cx="5334000" cy="118903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Rust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Features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Zero Cost Abstractions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RAII (Resource Acquisition is Initialization)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cs typeface="Calibri"/>
              </a:rPr>
              <a:t>Algebraic Type System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Polymorphism (Traits and Generics)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Async Programming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Fearless concurrency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Meta Programming (Macros)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Cargo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122" name="Picture 2" descr="TWiR quote of the week - community - The Rust Programming Language Forum">
            <a:extLst>
              <a:ext uri="{FF2B5EF4-FFF2-40B4-BE49-F238E27FC236}">
                <a16:creationId xmlns:a16="http://schemas.microsoft.com/office/drawing/2014/main" id="{BC2B5560-D8F9-2547-AD8D-96AF08FF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47736"/>
            <a:ext cx="5525311" cy="36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98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 dirty="0"/>
              <a:t>How Rust 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Rust Crates (Crates.io)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No Common Shared object which is already compiled i.e. no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Every code you write in rust is either a binary crate or a library crate.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Binaries make executables and Libraries just compile the code for further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And yes, it obviously has a compiler.</a:t>
            </a:r>
          </a:p>
        </p:txBody>
      </p:sp>
      <p:pic>
        <p:nvPicPr>
          <p:cNvPr id="2050" name="Picture 2" descr="GitHub - rfprod/rust-workspace: Rust workspace with workflow automation.">
            <a:extLst>
              <a:ext uri="{FF2B5EF4-FFF2-40B4-BE49-F238E27FC236}">
                <a16:creationId xmlns:a16="http://schemas.microsoft.com/office/drawing/2014/main" id="{5D3C4866-7230-9CAF-60BF-E37E7D0F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601" y="207240"/>
            <a:ext cx="1889141" cy="16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966"/>
      </a:accent1>
      <a:accent2>
        <a:srgbClr val="F4EEEA"/>
      </a:accent2>
      <a:accent3>
        <a:srgbClr val="FE302F"/>
      </a:accent3>
      <a:accent4>
        <a:srgbClr val="03724A"/>
      </a:accent4>
      <a:accent5>
        <a:srgbClr val="B7B7B7"/>
      </a:accent5>
      <a:accent6>
        <a:srgbClr val="CE1D1D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alian American Heritage Month_Win32_JC_SL_v3" id="{95627DD6-CF0B-4585-8841-6E449448B1EF}" vid="{2E831003-1167-4D5B-B04F-2EEE73511DB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C42C17-891F-4F6B-A22C-0DE10772B2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133F1E-A6F0-4EF0-A582-E0225EEF69A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23EE349-6943-4B1E-A879-41BB2E7D3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Italian American Heritage Month presentation</Template>
  <TotalTime>943</TotalTime>
  <Words>571</Words>
  <Application>Microsoft Office PowerPoint</Application>
  <PresentationFormat>Widescreen</PresentationFormat>
  <Paragraphs>119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Introduction to Rust</vt:lpstr>
      <vt:lpstr>Not Sponsored or affiliated with or approved by  The Rust Foundation</vt:lpstr>
      <vt:lpstr>Agenda</vt:lpstr>
      <vt:lpstr>Install Rust, Clone Repo,  Install VS Code Extensions</vt:lpstr>
      <vt:lpstr>Terminologies</vt:lpstr>
      <vt:lpstr>History</vt:lpstr>
      <vt:lpstr>What is Rust ?</vt:lpstr>
      <vt:lpstr>Rust Features</vt:lpstr>
      <vt:lpstr>How Rust Works </vt:lpstr>
      <vt:lpstr>Rust Demo – Create A Binary </vt:lpstr>
      <vt:lpstr>Ownership and Borrowing, Borrow Checker</vt:lpstr>
      <vt:lpstr>Basics</vt:lpstr>
      <vt:lpstr>Loop, While Loop, For Loop</vt:lpstr>
      <vt:lpstr>Functions, Structs, Tuple Structs, Enums</vt:lpstr>
      <vt:lpstr>Why Rust though ?  Why not C, C++, Java or python ?</vt:lpstr>
      <vt:lpstr>Conclusion</vt:lpstr>
      <vt:lpstr>Questions &amp; answers</vt:lpstr>
      <vt:lpstr>Resources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Rust</dc:title>
  <dc:subject/>
  <dc:creator>Tanmay Govind Damle</dc:creator>
  <cp:keywords/>
  <dc:description/>
  <cp:lastModifiedBy>Tanmay Govind Damle</cp:lastModifiedBy>
  <cp:revision>143</cp:revision>
  <dcterms:created xsi:type="dcterms:W3CDTF">2024-05-24T15:41:05Z</dcterms:created>
  <dcterms:modified xsi:type="dcterms:W3CDTF">2024-06-03T00:39:49Z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